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  <p:sldMasterId id="2147483683" r:id="rId2"/>
  </p:sldMasterIdLst>
  <p:notesMasterIdLst>
    <p:notesMasterId r:id="rId35"/>
  </p:notesMasterIdLst>
  <p:sldIdLst>
    <p:sldId id="256" r:id="rId3"/>
    <p:sldId id="257" r:id="rId4"/>
    <p:sldId id="304" r:id="rId5"/>
    <p:sldId id="303" r:id="rId6"/>
    <p:sldId id="259" r:id="rId7"/>
    <p:sldId id="282" r:id="rId8"/>
    <p:sldId id="283" r:id="rId9"/>
    <p:sldId id="284" r:id="rId10"/>
    <p:sldId id="285" r:id="rId11"/>
    <p:sldId id="287" r:id="rId12"/>
    <p:sldId id="288" r:id="rId13"/>
    <p:sldId id="292" r:id="rId14"/>
    <p:sldId id="293" r:id="rId15"/>
    <p:sldId id="294" r:id="rId16"/>
    <p:sldId id="296" r:id="rId17"/>
    <p:sldId id="295" r:id="rId18"/>
    <p:sldId id="297" r:id="rId19"/>
    <p:sldId id="298" r:id="rId20"/>
    <p:sldId id="299" r:id="rId21"/>
    <p:sldId id="300" r:id="rId22"/>
    <p:sldId id="302" r:id="rId23"/>
    <p:sldId id="301" r:id="rId24"/>
    <p:sldId id="291" r:id="rId25"/>
    <p:sldId id="289" r:id="rId26"/>
    <p:sldId id="290" r:id="rId27"/>
    <p:sldId id="310" r:id="rId28"/>
    <p:sldId id="305" r:id="rId29"/>
    <p:sldId id="306" r:id="rId30"/>
    <p:sldId id="307" r:id="rId31"/>
    <p:sldId id="308" r:id="rId32"/>
    <p:sldId id="309" r:id="rId33"/>
    <p:sldId id="281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dison Chan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5"/>
    <p:restoredTop sz="94624"/>
  </p:normalViewPr>
  <p:slideViewPr>
    <p:cSldViewPr snapToGrid="0">
      <p:cViewPr>
        <p:scale>
          <a:sx n="76" d="100"/>
          <a:sy n="76" d="100"/>
        </p:scale>
        <p:origin x="368" y="12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6-14T16:13:03.518" idx="1">
    <p:pos x="6000" y="0"/>
    <p:text>Example deck: https://docs.google.com/presentation/d/1nhFO9c5b7Uwa9tMJnPahu2RE2bmQ47Px02ULZrhQeqQ/edit?usp=sharing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31d3b1a50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gd31d3b1a50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548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442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523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929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493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75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367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107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945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689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31d3b1a50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d31d3b1a50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31d3b1a50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d31d3b1a50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6499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386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31d3b1a50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d31d3b1a50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7885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469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003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02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641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7655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209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31d3b1a50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d31d3b1a50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17392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223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189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31d3b1a5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31d3b1a5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31d3b1a50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d31d3b1a50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681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252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16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95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fdb4b40d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fdb4b40d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64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3">
  <p:cSld name="Two Content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457650" y="984131"/>
            <a:ext cx="8228700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73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‣"/>
              <a:defRPr sz="17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6830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‣"/>
              <a:defRPr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619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"/>
              <a:buChar char="‣"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25400" lvl="5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25400" lvl="6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25400" lvl="7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25400" lvl="8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457650" y="413606"/>
            <a:ext cx="82287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sz="2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Full Page Image">
  <p:cSld name="Content: Full Page Imag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223242" y="223631"/>
            <a:ext cx="8697600" cy="4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46485" y="1037645"/>
            <a:ext cx="8250900" cy="10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446485" y="1037645"/>
            <a:ext cx="8250900" cy="10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223242" y="223631"/>
            <a:ext cx="8697600" cy="4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025" tIns="43500" rIns="87025" bIns="435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025" tIns="43500" rIns="87025" bIns="435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ldNum" idx="12"/>
          </p:nvPr>
        </p:nvSpPr>
        <p:spPr>
          <a:xfrm>
            <a:off x="8447485" y="521552"/>
            <a:ext cx="3525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457650" y="984131"/>
            <a:ext cx="8228700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73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‣"/>
              <a:defRPr sz="17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6830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‣"/>
              <a:defRPr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619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"/>
              <a:buChar char="‣"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25400" lvl="5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25400" lvl="6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25400" lvl="7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25400" lvl="8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title"/>
          </p:nvPr>
        </p:nvSpPr>
        <p:spPr>
          <a:xfrm>
            <a:off x="457650" y="413606"/>
            <a:ext cx="82287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sz="2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2">
  <p:cSld name="Two Content_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457650" y="984131"/>
            <a:ext cx="8228700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73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‣"/>
              <a:defRPr sz="17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6830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‣"/>
              <a:defRPr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619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"/>
              <a:buChar char="‣"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25400" lvl="5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25400" lvl="6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25400" lvl="7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25400" lvl="8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457650" y="413606"/>
            <a:ext cx="82287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defRPr sz="2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: Text, 1 Column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446486" y="1037645"/>
            <a:ext cx="82509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1"/>
          </p:nvPr>
        </p:nvSpPr>
        <p:spPr>
          <a:xfrm>
            <a:off x="444415" y="1699592"/>
            <a:ext cx="8250900" cy="26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Text, 1 Column">
  <p:cSld name="1_Content: Text, 1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446485" y="1037645"/>
            <a:ext cx="82509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body" idx="1"/>
          </p:nvPr>
        </p:nvSpPr>
        <p:spPr>
          <a:xfrm>
            <a:off x="444415" y="1699592"/>
            <a:ext cx="8250900" cy="26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erriweather Sans"/>
              <a:buChar char="‣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Full Page Image 1">
  <p:cSld name="1_Content: Full Page Imag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>
            <a:spLocks noGrp="1"/>
          </p:cNvSpPr>
          <p:nvPr>
            <p:ph type="body" idx="1"/>
          </p:nvPr>
        </p:nvSpPr>
        <p:spPr>
          <a:xfrm>
            <a:off x="223242" y="223631"/>
            <a:ext cx="8697600" cy="4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446485" y="1037645"/>
            <a:ext cx="8250900" cy="10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27777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- Title and Content">
  <p:cSld name="Default - Title and Conte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 txBox="1">
            <a:spLocks noGrp="1"/>
          </p:cNvSpPr>
          <p:nvPr>
            <p:ph type="title"/>
          </p:nvPr>
        </p:nvSpPr>
        <p:spPr>
          <a:xfrm>
            <a:off x="457646" y="209847"/>
            <a:ext cx="82287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33"/>
          <p:cNvSpPr txBox="1">
            <a:spLocks noGrp="1"/>
          </p:cNvSpPr>
          <p:nvPr>
            <p:ph type="body" idx="1"/>
          </p:nvPr>
        </p:nvSpPr>
        <p:spPr>
          <a:xfrm>
            <a:off x="457646" y="1202160"/>
            <a:ext cx="8228700" cy="3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erriweather Sans"/>
              <a:buChar char="‣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erriweather Sans"/>
              <a:buChar char="‣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erriweather Sans"/>
              <a:buChar char="‣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erriweather Sans"/>
              <a:buChar char="‣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erriweather Sans"/>
              <a:buChar char="‣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25400" lvl="5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25400" lvl="6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25400" lvl="7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25400" lvl="8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3" name="Google Shape;123;p33"/>
          <p:cNvSpPr txBox="1">
            <a:spLocks noGrp="1"/>
          </p:cNvSpPr>
          <p:nvPr>
            <p:ph type="sldNum" idx="12"/>
          </p:nvPr>
        </p:nvSpPr>
        <p:spPr>
          <a:xfrm>
            <a:off x="8392315" y="470395"/>
            <a:ext cx="303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3575" tIns="53575" rIns="53575" bIns="53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7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/>
        </p:nvSpPr>
        <p:spPr>
          <a:xfrm>
            <a:off x="3042450" y="4900781"/>
            <a:ext cx="3059100" cy="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Have a question? Post it in the chat</a:t>
            </a:r>
            <a:endParaRPr sz="8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1_Two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457650" y="984131"/>
            <a:ext cx="8228700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4290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65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"/>
              <a:buChar char="‣"/>
              <a:defRPr sz="17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65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"/>
              <a:buChar char="‣"/>
              <a:defRPr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38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‣"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00050" algn="l" rtl="0">
              <a:lnSpc>
                <a:spcPct val="121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‣"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25400" lvl="5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25400" lvl="6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25400" lvl="7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25400" lvl="8" indent="-349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57650" y="413606"/>
            <a:ext cx="82287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pen Sans"/>
              <a:buNone/>
              <a:defRPr sz="2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20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29.xml"/><Relationship Id="rId24" Type="http://schemas.openxmlformats.org/officeDocument/2006/relationships/theme" Target="../theme/theme2.xml"/><Relationship Id="rId25" Type="http://schemas.openxmlformats.org/officeDocument/2006/relationships/image" Target="NUL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25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6" r:id="rId4"/>
    <p:sldLayoutId id="2147483657" r:id="rId5"/>
    <p:sldLayoutId id="214748368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8858250" y="4857750"/>
            <a:ext cx="285900" cy="28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0" y="4857750"/>
            <a:ext cx="8858400" cy="2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pen Sans Light"/>
              <a:buNone/>
              <a:defRPr sz="33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/>
          <p:nvPr/>
        </p:nvSpPr>
        <p:spPr>
          <a:xfrm>
            <a:off x="341461" y="4903144"/>
            <a:ext cx="14361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Coding Dojo</a:t>
            </a:r>
            <a:endParaRPr sz="1200" b="1" i="0" u="none" strike="noStrike" cap="none">
              <a:solidFill>
                <a:srgbClr val="D8D8D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8865904" y="4870044"/>
            <a:ext cx="27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97144" y="4906200"/>
            <a:ext cx="188850" cy="1888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30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orwindows.org/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ttings/tokens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nup?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7"/>
          <p:cNvSpPr/>
          <p:nvPr/>
        </p:nvSpPr>
        <p:spPr>
          <a:xfrm>
            <a:off x="1" y="16680"/>
            <a:ext cx="9143999" cy="24043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7"/>
          <p:cNvSpPr/>
          <p:nvPr/>
        </p:nvSpPr>
        <p:spPr>
          <a:xfrm>
            <a:off x="4572001" y="2420991"/>
            <a:ext cx="4572000" cy="24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1447" y="3356353"/>
            <a:ext cx="1749905" cy="105197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7"/>
          <p:cNvSpPr/>
          <p:nvPr/>
        </p:nvSpPr>
        <p:spPr>
          <a:xfrm>
            <a:off x="-2" y="2370058"/>
            <a:ext cx="9144000" cy="24797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7"/>
          <p:cNvSpPr txBox="1"/>
          <p:nvPr/>
        </p:nvSpPr>
        <p:spPr>
          <a:xfrm>
            <a:off x="2147318" y="2023857"/>
            <a:ext cx="4572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200" b="1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  <a:sym typeface="Roboto"/>
              </a:rPr>
              <a:t>[</a:t>
            </a:r>
            <a:r>
              <a:rPr lang="en-US" sz="2200" b="1" dirty="0" err="1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  <a:sym typeface="Roboto"/>
              </a:rPr>
              <a:t>Github</a:t>
            </a:r>
            <a:r>
              <a:rPr lang="en-US" sz="2200" b="1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  <a:sym typeface="Roboto"/>
              </a:rPr>
              <a:t> Intro</a:t>
            </a:r>
            <a:r>
              <a:rPr lang="en" sz="2200" b="1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  <a:sym typeface="Roboto"/>
              </a:rPr>
              <a:t>]</a:t>
            </a:r>
            <a:endParaRPr sz="2200" b="1" i="0" u="none" strike="noStrike" cap="none" dirty="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  <a:sym typeface="Roboto"/>
            </a:endParaRPr>
          </a:p>
        </p:txBody>
      </p:sp>
      <p:pic>
        <p:nvPicPr>
          <p:cNvPr id="2050" name="Picture 2" descr="https://lh6.googleusercontent.com/EcM3E1t_-PId4tgp-a0psndnkgxJxkZDYsOeaoEcd53SGpeUWdGa9SeHQeUiWohRRCdxSEX4a4ER4gWR1PDVTqxC5GFuaZts7kHMLAA6EvbyKSeR7hvcTTqNWH5QMowsvmDVTS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580" y="3635391"/>
            <a:ext cx="4457477" cy="69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39" y="809457"/>
            <a:ext cx="2869782" cy="840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7822419" cy="1494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95300" indent="-342900">
              <a:buAutoNum type="arabicPeriod"/>
            </a:pP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/>
              <a:t>add </a:t>
            </a:r>
            <a:r>
              <a:rPr lang="en-US" sz="1600" dirty="0" smtClean="0"/>
              <a:t>. “To add everything in your repo”</a:t>
            </a:r>
          </a:p>
          <a:p>
            <a:pPr marL="495300" indent="-342900">
              <a:buAutoNum type="arabicPeriod"/>
            </a:pPr>
            <a:r>
              <a:rPr lang="en-US" sz="1600" dirty="0" err="1"/>
              <a:t>g</a:t>
            </a:r>
            <a:r>
              <a:rPr lang="en-US" sz="1600" dirty="0" err="1" smtClean="0"/>
              <a:t>it</a:t>
            </a:r>
            <a:r>
              <a:rPr lang="en-US" sz="1600" dirty="0" smtClean="0"/>
              <a:t> status ”To check the details like branch, changes &amp; commits</a:t>
            </a:r>
            <a:endParaRPr lang="en-US" sz="1600" dirty="0"/>
          </a:p>
          <a:p>
            <a:pPr marL="495300" indent="-342900">
              <a:buFont typeface="Lato"/>
              <a:buAutoNum type="arabicPeriod"/>
            </a:pPr>
            <a:r>
              <a:rPr lang="en-US" sz="1600" dirty="0" err="1"/>
              <a:t>git</a:t>
            </a:r>
            <a:r>
              <a:rPr lang="en-US" sz="1600" dirty="0"/>
              <a:t> commit -m “ message”</a:t>
            </a:r>
          </a:p>
          <a:p>
            <a:pPr marL="495300" indent="-342900">
              <a:buAutoNum type="arabicPeriod"/>
            </a:pPr>
            <a:endParaRPr lang="en-US" sz="1600" dirty="0"/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Commit to Repo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53" b="4709"/>
          <a:stretch/>
        </p:blipFill>
        <p:spPr>
          <a:xfrm>
            <a:off x="3522428" y="2332625"/>
            <a:ext cx="5577817" cy="281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7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8402351" cy="1156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95300" indent="-342900">
              <a:buAutoNum type="arabicPeriod"/>
            </a:pPr>
            <a:r>
              <a:rPr lang="en-US" sz="1600" dirty="0" smtClean="0"/>
              <a:t>Go to </a:t>
            </a:r>
            <a:r>
              <a:rPr lang="en-US" sz="1600" dirty="0" err="1" smtClean="0"/>
              <a:t>github</a:t>
            </a:r>
            <a:r>
              <a:rPr lang="en-US" sz="1600" dirty="0" smtClean="0"/>
              <a:t> and copy the link for the repo you have created before</a:t>
            </a:r>
          </a:p>
          <a:p>
            <a:pPr marL="495300" indent="-342900">
              <a:buAutoNum type="arabicPeriod"/>
            </a:pPr>
            <a:r>
              <a:rPr lang="en-US" sz="1600" dirty="0" err="1"/>
              <a:t>g</a:t>
            </a:r>
            <a:r>
              <a:rPr lang="en-US" sz="1600" dirty="0" err="1" smtClean="0"/>
              <a:t>it</a:t>
            </a:r>
            <a:r>
              <a:rPr lang="en-US" sz="1600" dirty="0" smtClean="0"/>
              <a:t> remote add origin “The link”</a:t>
            </a:r>
          </a:p>
          <a:p>
            <a:pPr marL="495300" indent="-342900">
              <a:buFont typeface="Lato"/>
              <a:buAutoNum type="arabicPeriod"/>
            </a:pPr>
            <a:r>
              <a:rPr lang="en-US" sz="1600" dirty="0" err="1" smtClean="0"/>
              <a:t>git</a:t>
            </a:r>
            <a:r>
              <a:rPr lang="en-US" sz="1600" dirty="0" smtClean="0"/>
              <a:t> push -u origin master “It may require you to enter your username and password”</a:t>
            </a:r>
            <a:endParaRPr lang="en-US" sz="1600" dirty="0"/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Commit to Repo Cont.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0714"/>
            <a:ext cx="9144000" cy="1932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6176"/>
            <a:ext cx="9144000" cy="2486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3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1"/>
            <a:ext cx="8402351" cy="579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52400" indent="0" algn="ctr">
              <a:buNone/>
            </a:pPr>
            <a:r>
              <a:rPr lang="en-US" sz="1800" b="1" dirty="0" smtClean="0">
                <a:latin typeface="Times New Roman" charset="0"/>
                <a:ea typeface="Times New Roman" charset="0"/>
                <a:cs typeface="Times New Roman" charset="0"/>
              </a:rPr>
              <a:t>Now you can check your repo and you will find it updated !!</a:t>
            </a:r>
            <a:endParaRPr lang="en-US" sz="1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Commit to Repo Cont.</a:t>
            </a:r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62838" y="1791223"/>
            <a:ext cx="8730641" cy="181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Font typeface="Lato"/>
              <a:buNone/>
            </a:pPr>
            <a:r>
              <a:rPr lang="en-US" sz="16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-</a:t>
            </a:r>
            <a:r>
              <a:rPr lang="en-US" sz="16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Tips needed to be noted while committing:</a:t>
            </a:r>
          </a:p>
          <a:p>
            <a:pPr marL="152400" indent="0">
              <a:lnSpc>
                <a:spcPct val="150000"/>
              </a:lnSpc>
              <a:buFont typeface="Lato"/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1- Most of the time you are team player, so you need to create your own branch.</a:t>
            </a:r>
          </a:p>
          <a:p>
            <a:pPr marL="152400" indent="0">
              <a:lnSpc>
                <a:spcPct val="150000"/>
              </a:lnSpc>
              <a:buFont typeface="Lato"/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2- Never push to the master as I did in the previous slide.</a:t>
            </a:r>
          </a:p>
          <a:p>
            <a:pPr marL="152400" indent="0">
              <a:lnSpc>
                <a:spcPct val="150000"/>
              </a:lnSpc>
              <a:buFont typeface="Lato"/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3- Always be sure that you are pushing the specific branch you have created.</a:t>
            </a:r>
          </a:p>
          <a:p>
            <a:pPr marL="152400" indent="0">
              <a:buFont typeface="Lato"/>
              <a:buNone/>
            </a:pP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0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Create branch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1"/>
            <a:ext cx="8730641" cy="203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Font typeface="Lato"/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1- To create a branch and auto switch to it use “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checkout -b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branchName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  <a:p>
            <a:pPr marL="152400" indent="0">
              <a:lnSpc>
                <a:spcPct val="150000"/>
              </a:lnSpc>
              <a:buFont typeface="Lato"/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2- You can see your branches and the used one by using “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branch”</a:t>
            </a:r>
            <a:endParaRPr lang="ar-SA" sz="1600" dirty="0" smtClean="0">
              <a:solidFill>
                <a:schemeClr val="bg2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152400" indent="0">
              <a:lnSpc>
                <a:spcPct val="150000"/>
              </a:lnSpc>
              <a:buFont typeface="Lato"/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3- You can create only branch without switching to it “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branch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branchName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4- Switching to a branch after creating it “</a:t>
            </a:r>
            <a:r>
              <a:rPr lang="en-US" sz="1400" dirty="0" err="1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400" dirty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checkout </a:t>
            </a:r>
            <a:r>
              <a:rPr lang="en-US" sz="14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branchName</a:t>
            </a: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5- Rename branch “</a:t>
            </a:r>
            <a:r>
              <a:rPr lang="en-US" sz="14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branch –m </a:t>
            </a:r>
            <a:r>
              <a:rPr lang="en-US" sz="14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newName</a:t>
            </a: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- To delete a branch “</a:t>
            </a:r>
            <a:r>
              <a:rPr lang="en-US" sz="1400" dirty="0" err="1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400" dirty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branch -</a:t>
            </a: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d </a:t>
            </a:r>
            <a:r>
              <a:rPr lang="en-US" sz="14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branchName</a:t>
            </a:r>
            <a:r>
              <a:rPr lang="en-US" sz="14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” </a:t>
            </a:r>
            <a:r>
              <a:rPr lang="en-US" sz="1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-d &amp; -D Rule</a:t>
            </a:r>
            <a:endParaRPr lang="en-US" sz="14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1336"/>
            <a:ext cx="9144000" cy="8681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Create branch Cont.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1"/>
            <a:ext cx="8730641" cy="12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1- </a:t>
            </a:r>
            <a:r>
              <a:rPr lang="en-US" sz="1600" dirty="0"/>
              <a:t>To push changes onto a new branch on GitHub, you'll want to run </a:t>
            </a:r>
            <a:r>
              <a:rPr lang="en-US" sz="1600" dirty="0">
                <a:solidFill>
                  <a:schemeClr val="bg2"/>
                </a:solidFill>
              </a:rPr>
              <a:t>git push</a:t>
            </a:r>
            <a:r>
              <a:rPr lang="en-US" sz="1600" dirty="0"/>
              <a:t> origin </a:t>
            </a:r>
            <a:r>
              <a:rPr lang="en-US" sz="1600" dirty="0" err="1"/>
              <a:t>yourbranchname</a:t>
            </a:r>
            <a:r>
              <a:rPr lang="en-US" sz="1600" dirty="0"/>
              <a:t>. GitHub will automatically create the branch for you on the remote </a:t>
            </a:r>
            <a:r>
              <a:rPr lang="en-US" sz="1600" dirty="0" smtClean="0"/>
              <a:t>repository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2- Now you can check </a:t>
            </a:r>
            <a:r>
              <a:rPr lang="en-US" sz="1600" dirty="0" err="1" smtClean="0">
                <a:latin typeface="Times New Roman" charset="0"/>
                <a:ea typeface="Times New Roman" charset="0"/>
                <a:cs typeface="Times New Roman" charset="0"/>
              </a:rPr>
              <a:t>github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, you will find two branches instead of one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7627"/>
            <a:ext cx="9144000" cy="1469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90" y="4164556"/>
            <a:ext cx="9144000" cy="6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7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Commit to the new branch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1"/>
            <a:ext cx="8730641" cy="12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-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600" dirty="0" smtClean="0"/>
              <a:t>Of course your code or whatever is changed by the time so it needs to be updated by the time so I have retyped each command to be able to do this: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7100"/>
            <a:ext cx="9144000" cy="2560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6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Pull Request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1"/>
            <a:ext cx="8730641" cy="1581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- Once pushing is done,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Github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will offer you to compare and make pull request</a:t>
            </a:r>
          </a:p>
          <a:p>
            <a:pPr marL="152400" indent="0">
              <a:lnSpc>
                <a:spcPct val="150000"/>
              </a:lnSpc>
              <a:buNone/>
            </a:pP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90" y="2481330"/>
            <a:ext cx="9144000" cy="988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4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Pull Request Cont.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1"/>
            <a:ext cx="8730641" cy="1581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- Now you can create pull request to be able to merge files and get the new one:</a:t>
            </a:r>
          </a:p>
          <a:p>
            <a:pPr marL="152400" indent="0">
              <a:lnSpc>
                <a:spcPct val="150000"/>
              </a:lnSpc>
              <a:buNone/>
            </a:pP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587"/>
            <a:ext cx="9125210" cy="3176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13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5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Pull Request Cont.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1"/>
            <a:ext cx="8730641" cy="1581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- All you need to do is to choose one depending on your project or to just click on “Merge pull request”</a:t>
            </a:r>
          </a:p>
          <a:p>
            <a:pPr marL="152400" indent="0">
              <a:lnSpc>
                <a:spcPct val="150000"/>
              </a:lnSpc>
              <a:buNone/>
            </a:pP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25" y="1728592"/>
            <a:ext cx="6478970" cy="34149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102008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4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Pull Request Cont.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1"/>
            <a:ext cx="8730641" cy="190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Now I have merged it and I can delete the unused branch</a:t>
            </a:r>
            <a:r>
              <a:rPr lang="mr-IN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1600" dirty="0" smtClean="0">
              <a:solidFill>
                <a:schemeClr val="bg2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Note that you can do it through terminal using this: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      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checkout master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      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merge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subBranch</a:t>
            </a:r>
            <a:endParaRPr lang="en-US" sz="1600" dirty="0">
              <a:solidFill>
                <a:schemeClr val="bg2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      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6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 branch -d </a:t>
            </a:r>
            <a:r>
              <a:rPr lang="en-US" sz="16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subBranch</a:t>
            </a:r>
            <a:endParaRPr lang="en-US" sz="1600" dirty="0" smtClean="0">
              <a:solidFill>
                <a:schemeClr val="bg2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sz="1600" dirty="0" smtClean="0">
              <a:solidFill>
                <a:schemeClr val="bg2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152400" indent="0">
              <a:lnSpc>
                <a:spcPct val="150000"/>
              </a:lnSpc>
              <a:buNone/>
            </a:pP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90" y="3250879"/>
            <a:ext cx="9144000" cy="1892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7435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/>
        </p:nvSpPr>
        <p:spPr>
          <a:xfrm>
            <a:off x="481038" y="427750"/>
            <a:ext cx="8181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Raleway"/>
              </a:rPr>
              <a:t>Difference between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  <a:sym typeface="Raleway"/>
              </a:rPr>
              <a:t>G</a:t>
            </a:r>
            <a:r>
              <a:rPr lang="en-US" sz="3000" i="0" u="none" strike="noStrike" cap="none" dirty="0" err="1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Raleway"/>
              </a:rPr>
              <a:t>it</a:t>
            </a:r>
            <a:r>
              <a:rPr lang="en-US" sz="3000" i="0" u="none" strike="noStrike" cap="none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Raleway"/>
              </a:rPr>
              <a:t> and </a:t>
            </a:r>
            <a:r>
              <a:rPr lang="en-US" sz="3000" i="0" u="none" strike="noStrike" cap="none" dirty="0" err="1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Raleway"/>
              </a:rPr>
              <a:t>Github</a:t>
            </a:r>
            <a:endParaRPr lang="en-US" sz="3000" i="0" u="none" strike="noStrike" cap="none" dirty="0" smtClean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i="0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Raleway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93" y="927850"/>
            <a:ext cx="5644727" cy="38486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/>
        </p:nvSpPr>
        <p:spPr>
          <a:xfrm>
            <a:off x="481038" y="427750"/>
            <a:ext cx="8181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Windows process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457" y="1594600"/>
            <a:ext cx="2651924" cy="2651924"/>
          </a:xfrm>
          <a:prstGeom prst="rect">
            <a:avLst/>
          </a:prstGeom>
        </p:spPr>
      </p:pic>
      <p:pic>
        <p:nvPicPr>
          <p:cNvPr id="1028" name="Picture 4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/>
          <a:stretch/>
        </p:blipFill>
        <p:spPr bwMode="auto">
          <a:xfrm>
            <a:off x="6984000" y="65800"/>
            <a:ext cx="2160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le:Unofficial Windows logo variant - 2002–2012 (Multicolored).svg -  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1158" y="172652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6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&amp; </a:t>
            </a:r>
            <a:r>
              <a:rPr lang="en-US" dirty="0" err="1" smtClean="0"/>
              <a:t>Git</a:t>
            </a:r>
            <a:r>
              <a:rPr lang="en-US" dirty="0" smtClean="0"/>
              <a:t> bash on windows</a:t>
            </a:r>
            <a:endParaRPr lang="en-US" dirty="0"/>
          </a:p>
        </p:txBody>
      </p:sp>
      <p:sp>
        <p:nvSpPr>
          <p:cNvPr id="7" name="Google Shape;159;p40"/>
          <p:cNvSpPr txBox="1">
            <a:spLocks/>
          </p:cNvSpPr>
          <p:nvPr/>
        </p:nvSpPr>
        <p:spPr>
          <a:xfrm>
            <a:off x="187890" y="1211350"/>
            <a:ext cx="8730641" cy="58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2400" indent="0">
              <a:lnSpc>
                <a:spcPct val="150000"/>
              </a:lnSpc>
              <a:buNone/>
            </a:pPr>
            <a:r>
              <a:rPr lang="en-US" sz="1600" dirty="0" smtClean="0"/>
              <a:t>- Navigate to the latest </a:t>
            </a:r>
            <a:r>
              <a:rPr lang="en-US" sz="1600" dirty="0" smtClean="0">
                <a:hlinkClick r:id="rId3"/>
              </a:rPr>
              <a:t>Git for Windows installer</a:t>
            </a:r>
            <a:r>
              <a:rPr lang="en-US" sz="1600" dirty="0" smtClean="0"/>
              <a:t> and download the latest version.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7435"/>
            <a:ext cx="2164080" cy="63398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06314" y="1699865"/>
            <a:ext cx="8937685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en-US" dirty="0" smtClean="0"/>
              <a:t>- Once the installer has started, follow the instructions as provided in the </a:t>
            </a:r>
            <a:r>
              <a:rPr lang="en-US" b="1" dirty="0" err="1" smtClean="0"/>
              <a:t>Git</a:t>
            </a:r>
            <a:r>
              <a:rPr lang="en-US" b="1" dirty="0" smtClean="0"/>
              <a:t> Setup</a:t>
            </a:r>
            <a:r>
              <a:rPr lang="en-US" dirty="0" smtClean="0"/>
              <a:t> wizard screen until the installation is complete.</a:t>
            </a:r>
          </a:p>
        </p:txBody>
      </p:sp>
      <p:sp>
        <p:nvSpPr>
          <p:cNvPr id="6" name="Rectangle 5"/>
          <p:cNvSpPr/>
          <p:nvPr/>
        </p:nvSpPr>
        <p:spPr>
          <a:xfrm>
            <a:off x="162837" y="2436491"/>
            <a:ext cx="8755693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en-US" dirty="0"/>
              <a:t>- Open the windows command prompt (or </a:t>
            </a:r>
            <a:r>
              <a:rPr lang="en-US" b="1" dirty="0" err="1"/>
              <a:t>Git</a:t>
            </a:r>
            <a:r>
              <a:rPr lang="en-US" b="1" dirty="0"/>
              <a:t> Bash</a:t>
            </a:r>
            <a:r>
              <a:rPr lang="en-US" dirty="0"/>
              <a:t> if you selected not to use the standard </a:t>
            </a:r>
            <a:r>
              <a:rPr lang="en-US" dirty="0" err="1"/>
              <a:t>Git</a:t>
            </a:r>
            <a:r>
              <a:rPr lang="en-US" dirty="0"/>
              <a:t> Windows Command Prompt during the </a:t>
            </a:r>
            <a:r>
              <a:rPr lang="en-US" dirty="0" err="1"/>
              <a:t>Git</a:t>
            </a:r>
            <a:r>
              <a:rPr lang="en-US" dirty="0"/>
              <a:t> installation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6314" y="3177198"/>
            <a:ext cx="6651686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en-US" dirty="0" smtClean="0"/>
              <a:t>- Type</a:t>
            </a:r>
            <a:r>
              <a:rPr lang="en-US" dirty="0"/>
              <a:t> </a:t>
            </a:r>
            <a:r>
              <a:rPr lang="en-US" dirty="0" err="1"/>
              <a:t>git</a:t>
            </a:r>
            <a:r>
              <a:rPr lang="en-US" dirty="0"/>
              <a:t> version to verify </a:t>
            </a:r>
            <a:r>
              <a:rPr lang="en-US" dirty="0" err="1"/>
              <a:t>Git</a:t>
            </a:r>
            <a:r>
              <a:rPr lang="en-US" dirty="0"/>
              <a:t> was installed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7890" y="3612218"/>
            <a:ext cx="89561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Note: </a:t>
            </a:r>
            <a:r>
              <a:rPr lang="en-US" dirty="0">
                <a:hlinkClick r:id="rId5"/>
              </a:rPr>
              <a:t>git-scm</a:t>
            </a:r>
            <a:r>
              <a:rPr lang="en-US" dirty="0"/>
              <a:t> is a popular and recommended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resource</a:t>
            </a:r>
            <a:r>
              <a:rPr lang="en-US" dirty="0"/>
              <a:t> for downloading </a:t>
            </a:r>
            <a:r>
              <a:rPr lang="en-US" dirty="0" err="1"/>
              <a:t>Git</a:t>
            </a:r>
            <a:r>
              <a:rPr lang="en-US" dirty="0"/>
              <a:t> for Windows. The advantage of downloading </a:t>
            </a:r>
            <a:r>
              <a:rPr lang="en-US" dirty="0" err="1"/>
              <a:t>Git</a:t>
            </a:r>
            <a:r>
              <a:rPr lang="en-US" dirty="0"/>
              <a:t> from </a:t>
            </a:r>
            <a:r>
              <a:rPr lang="en-US" dirty="0" err="1"/>
              <a:t>git-scm</a:t>
            </a:r>
            <a:r>
              <a:rPr lang="en-US" dirty="0"/>
              <a:t> is that your download automatically starts with the latest version of </a:t>
            </a:r>
            <a:r>
              <a:rPr lang="en-US" dirty="0" err="1"/>
              <a:t>Git</a:t>
            </a:r>
            <a:r>
              <a:rPr lang="en-US" dirty="0"/>
              <a:t> included with the recommended command prompt, </a:t>
            </a:r>
            <a:r>
              <a:rPr lang="en-US" dirty="0" err="1"/>
              <a:t>Git</a:t>
            </a:r>
            <a:r>
              <a:rPr lang="en-US" dirty="0"/>
              <a:t> Bash . The download source is the same </a:t>
            </a:r>
            <a:r>
              <a:rPr lang="en-US" dirty="0">
                <a:hlinkClick r:id="rId3"/>
              </a:rPr>
              <a:t>Git for Windows installer</a:t>
            </a:r>
            <a:r>
              <a:rPr lang="en-US" dirty="0"/>
              <a:t> as referenced in the steps above.</a:t>
            </a:r>
          </a:p>
        </p:txBody>
      </p:sp>
    </p:spTree>
    <p:extLst>
      <p:ext uri="{BB962C8B-B14F-4D97-AF65-F5344CB8AC3E}">
        <p14:creationId xmlns:p14="http://schemas.microsoft.com/office/powerpoint/2010/main" val="66538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6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/>
        </p:nvSpPr>
        <p:spPr>
          <a:xfrm>
            <a:off x="481038" y="427750"/>
            <a:ext cx="8181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Errors you may face</a:t>
            </a:r>
            <a:r>
              <a:rPr lang="mr-IN" sz="600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…</a:t>
            </a:r>
            <a:endParaRPr lang="en-US" sz="6000" i="0" u="none" strike="noStrike" cap="none" dirty="0" smtClean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939" y="1438231"/>
            <a:ext cx="3304436" cy="3304436"/>
          </a:xfrm>
          <a:prstGeom prst="rect">
            <a:avLst/>
          </a:prstGeom>
        </p:spPr>
      </p:pic>
      <p:pic>
        <p:nvPicPr>
          <p:cNvPr id="1028" name="Picture 4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/>
          <a:stretch/>
        </p:blipFill>
        <p:spPr bwMode="auto">
          <a:xfrm>
            <a:off x="6984000" y="65800"/>
            <a:ext cx="2160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40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8402351" cy="1494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95300" indent="-342900">
              <a:buAutoNum type="arabicPeriod"/>
            </a:pPr>
            <a:r>
              <a:rPr lang="en-US" sz="1600" dirty="0" smtClean="0"/>
              <a:t>Go to </a:t>
            </a:r>
            <a:r>
              <a:rPr lang="en-US" sz="1600" dirty="0" err="1" smtClean="0"/>
              <a:t>github</a:t>
            </a:r>
            <a:r>
              <a:rPr lang="en-US" sz="1600" dirty="0" smtClean="0"/>
              <a:t> and copy the link for the repo you have created before</a:t>
            </a:r>
          </a:p>
          <a:p>
            <a:pPr marL="495300" indent="-342900">
              <a:buAutoNum type="arabicPeriod"/>
            </a:pPr>
            <a:r>
              <a:rPr lang="en-US" sz="1600" dirty="0" err="1"/>
              <a:t>g</a:t>
            </a:r>
            <a:r>
              <a:rPr lang="en-US" sz="1600" dirty="0" err="1" smtClean="0"/>
              <a:t>it</a:t>
            </a:r>
            <a:r>
              <a:rPr lang="en-US" sz="1600" dirty="0" smtClean="0"/>
              <a:t> remote add origin “The link”</a:t>
            </a:r>
          </a:p>
          <a:p>
            <a:pPr marL="495300" indent="-342900">
              <a:buFont typeface="Lato"/>
              <a:buAutoNum type="arabicPeriod"/>
            </a:pPr>
            <a:r>
              <a:rPr lang="en-US" sz="1600" dirty="0" err="1" smtClean="0"/>
              <a:t>git</a:t>
            </a:r>
            <a:r>
              <a:rPr lang="en-US" sz="1600" dirty="0" smtClean="0"/>
              <a:t> push -u origin master – I’ve face an </a:t>
            </a:r>
            <a:r>
              <a:rPr lang="en-US" sz="1600" b="1" dirty="0" smtClean="0">
                <a:solidFill>
                  <a:srgbClr val="FF0000"/>
                </a:solidFill>
              </a:rPr>
              <a:t>error </a:t>
            </a:r>
            <a:r>
              <a:rPr lang="en-US" sz="1600" dirty="0" smtClean="0"/>
              <a:t>here:</a:t>
            </a:r>
          </a:p>
          <a:p>
            <a:pPr marL="495300" indent="-342900">
              <a:buFont typeface="Lato"/>
              <a:buAutoNum type="arabicPeriod"/>
            </a:pPr>
            <a:r>
              <a:rPr lang="en-US" sz="1600" dirty="0" smtClean="0"/>
              <a:t>Let’s solve it</a:t>
            </a:r>
            <a:r>
              <a:rPr lang="mr-IN" sz="1600" dirty="0" smtClean="0"/>
              <a:t>…</a:t>
            </a:r>
            <a:endParaRPr lang="en-US" sz="1600" dirty="0"/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94723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Commit to Repo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8460"/>
            <a:ext cx="9144000" cy="1286754"/>
          </a:xfrm>
          <a:prstGeom prst="rect">
            <a:avLst/>
          </a:prstGeom>
        </p:spPr>
      </p:pic>
      <p:pic>
        <p:nvPicPr>
          <p:cNvPr id="7170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" t="4223" r="-5531" b="4223"/>
          <a:stretch/>
        </p:blipFill>
        <p:spPr bwMode="auto">
          <a:xfrm>
            <a:off x="7097676" y="34413"/>
            <a:ext cx="2160000" cy="56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02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49"/>
            <a:ext cx="8402351" cy="2145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indent="-342900">
              <a:buAutoNum type="arabicPeriod"/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Go to this link to generate a token 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here</a:t>
            </a:r>
            <a:endParaRPr lang="en-US" sz="1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495300" indent="-342900">
              <a:buAutoNum type="arabicPeriod"/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Click on generate token like the image</a:t>
            </a:r>
          </a:p>
          <a:p>
            <a:pPr marL="495300" indent="-342900">
              <a:buAutoNum type="arabicPeriod"/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Now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search for an app in your Mac, named Keychain 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Access.</a:t>
            </a:r>
          </a:p>
          <a:p>
            <a:pPr marL="495300" indent="-342900">
              <a:buAutoNum type="arabicPeriod"/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Search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for </a:t>
            </a:r>
            <a:r>
              <a:rPr lang="en-US" sz="1400" dirty="0" err="1">
                <a:latin typeface="Times New Roman" charset="0"/>
                <a:ea typeface="Times New Roman" charset="0"/>
                <a:cs typeface="Times New Roman" charset="0"/>
              </a:rPr>
              <a:t>github.com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 (if there are multiple GitHub logins then choose Kind: Internet password), double-click 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it.</a:t>
            </a:r>
          </a:p>
          <a:p>
            <a:pPr marL="495300" indent="-342900">
              <a:buAutoNum type="arabicPeriod"/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Click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on show password, then enter your Mac's password and hit 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Enter.</a:t>
            </a:r>
          </a:p>
          <a:p>
            <a:pPr marL="495300" indent="-342900">
              <a:buAutoNum type="arabicPeriod"/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Password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should be visible by now. Now, just paste the token you generated in step 2 and click Save changes</a:t>
            </a: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Solving Error For Mac users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6639"/>
            <a:ext cx="9144000" cy="1786861"/>
          </a:xfrm>
          <a:prstGeom prst="rect">
            <a:avLst/>
          </a:prstGeom>
        </p:spPr>
      </p:pic>
      <p:pic>
        <p:nvPicPr>
          <p:cNvPr id="5122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" t="1945" r="3319" b="1945"/>
          <a:stretch/>
        </p:blipFill>
        <p:spPr bwMode="auto">
          <a:xfrm>
            <a:off x="7127355" y="88218"/>
            <a:ext cx="2016645" cy="58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6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49"/>
            <a:ext cx="8402351" cy="2734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indent="-342900">
              <a:buAutoNum type="arabicPeriod"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Follow the same 1,2 steps in the previous slide</a:t>
            </a:r>
          </a:p>
          <a:p>
            <a:pPr marL="495300" indent="-342900">
              <a:buAutoNum type="arabicPeriod"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Search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for an application in your Windows OS, named </a:t>
            </a:r>
            <a:r>
              <a:rPr lang="en-US" sz="1600" i="1" dirty="0">
                <a:latin typeface="Times New Roman" charset="0"/>
                <a:ea typeface="Times New Roman" charset="0"/>
                <a:cs typeface="Times New Roman" charset="0"/>
              </a:rPr>
              <a:t>Credential Manager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 → then </a:t>
            </a:r>
            <a:r>
              <a:rPr lang="en-US" sz="1600" i="1" dirty="0">
                <a:latin typeface="Times New Roman" charset="0"/>
                <a:ea typeface="Times New Roman" charset="0"/>
                <a:cs typeface="Times New Roman" charset="0"/>
              </a:rPr>
              <a:t>Windows </a:t>
            </a:r>
            <a:r>
              <a:rPr lang="en-US" sz="1600" i="1" dirty="0" smtClean="0">
                <a:latin typeface="Times New Roman" charset="0"/>
                <a:ea typeface="Times New Roman" charset="0"/>
                <a:cs typeface="Times New Roman" charset="0"/>
              </a:rPr>
              <a:t>Credentials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495300" indent="-342900">
              <a:buAutoNum type="arabicPeriod"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Search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for </a:t>
            </a:r>
            <a:r>
              <a:rPr lang="en-US" sz="1600" dirty="0" err="1">
                <a:latin typeface="Times New Roman" charset="0"/>
                <a:ea typeface="Times New Roman" charset="0"/>
                <a:cs typeface="Times New Roman" charset="0"/>
              </a:rPr>
              <a:t>github.com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 and </a:t>
            </a:r>
            <a:r>
              <a:rPr lang="en-US" sz="1600" i="1" dirty="0">
                <a:latin typeface="Times New Roman" charset="0"/>
                <a:ea typeface="Times New Roman" charset="0"/>
                <a:cs typeface="Times New Roman" charset="0"/>
              </a:rPr>
              <a:t>edit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 the password with the token you have generated on GitHub. Now enjoy!</a:t>
            </a: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Solving Error For Windows users</a:t>
            </a:r>
            <a:endParaRPr lang="en-US" dirty="0"/>
          </a:p>
        </p:txBody>
      </p:sp>
      <p:pic>
        <p:nvPicPr>
          <p:cNvPr id="4098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1231" r="-162" b="1231"/>
          <a:stretch/>
        </p:blipFill>
        <p:spPr bwMode="auto">
          <a:xfrm>
            <a:off x="6976997" y="87682"/>
            <a:ext cx="2167003" cy="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94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49"/>
            <a:ext cx="8402351" cy="617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2200" b="1" dirty="0" smtClean="0">
                <a:latin typeface="Times New Roman" charset="0"/>
                <a:ea typeface="Times New Roman" charset="0"/>
                <a:cs typeface="Times New Roman" charset="0"/>
              </a:rPr>
              <a:t>Who are collaborators and what can they access !? </a:t>
            </a:r>
          </a:p>
          <a:p>
            <a:pPr marL="495300" indent="-342900">
              <a:buFont typeface="+mj-lt"/>
              <a:buAutoNum type="arabicPeriod"/>
            </a:pPr>
            <a:endParaRPr lang="en-US" sz="1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500" dirty="0" smtClean="0"/>
              <a:t>Give access for collaborators </a:t>
            </a:r>
            <a:endParaRPr lang="en-US" sz="2500" dirty="0"/>
          </a:p>
        </p:txBody>
      </p:sp>
      <p:pic>
        <p:nvPicPr>
          <p:cNvPr id="4098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1231" r="-162" b="1231"/>
          <a:stretch/>
        </p:blipFill>
        <p:spPr bwMode="auto">
          <a:xfrm>
            <a:off x="6976997" y="87682"/>
            <a:ext cx="2167003" cy="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9;p40"/>
          <p:cNvSpPr txBox="1">
            <a:spLocks/>
          </p:cNvSpPr>
          <p:nvPr/>
        </p:nvSpPr>
        <p:spPr>
          <a:xfrm>
            <a:off x="1081500" y="1828799"/>
            <a:ext cx="6453834" cy="2980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95300" indent="-342900">
              <a:buFont typeface="+mj-lt"/>
              <a:buAutoNum type="arabicPeriod"/>
            </a:pPr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Collaborator access for </a:t>
            </a:r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a repository owned by a user account</a:t>
            </a:r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Collaborators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 on a personal repository can pull (read) the contents of the repository and push (write) changes to the repository. 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Note: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In a private repository, repository owners can only grant write access to collaborators.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30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  <p:bldP spid="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49"/>
            <a:ext cx="8402351" cy="2734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indent="-342900">
              <a:buFont typeface="+mj-lt"/>
              <a:buAutoNum type="arabicPeriod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On GitHub, navigate to the main page of the repository.</a:t>
            </a:r>
          </a:p>
          <a:p>
            <a:pPr marL="495300" indent="-342900">
              <a:buFont typeface="+mj-lt"/>
              <a:buAutoNum type="arabicPeriod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Under your repository name, click  </a:t>
            </a:r>
            <a:r>
              <a:rPr lang="en-US" sz="1800" b="1" dirty="0" smtClean="0">
                <a:latin typeface="Times New Roman" charset="0"/>
                <a:ea typeface="Times New Roman" charset="0"/>
                <a:cs typeface="Times New Roman" charset="0"/>
              </a:rPr>
              <a:t>Settings</a:t>
            </a:r>
            <a:r>
              <a:rPr 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495300" indent="-342900">
              <a:buFont typeface="+mj-lt"/>
              <a:buAutoNum type="arabicPeriod"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95300" indent="-342900">
              <a:buFont typeface="+mj-lt"/>
              <a:buAutoNum type="arabicPeriod"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500" dirty="0" smtClean="0"/>
              <a:t>Give access for collaborators </a:t>
            </a:r>
            <a:endParaRPr lang="en-US" sz="2500" dirty="0"/>
          </a:p>
        </p:txBody>
      </p:sp>
      <p:pic>
        <p:nvPicPr>
          <p:cNvPr id="4098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1231" r="-162" b="1231"/>
          <a:stretch/>
        </p:blipFill>
        <p:spPr bwMode="auto">
          <a:xfrm>
            <a:off x="6976997" y="87682"/>
            <a:ext cx="2167003" cy="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1266"/>
            <a:ext cx="9144000" cy="25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0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49"/>
            <a:ext cx="8402351" cy="2734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indent="-342900">
              <a:buFont typeface="+mj-lt"/>
              <a:buAutoNum type="arabicPeriod"/>
            </a:pPr>
            <a:r>
              <a:rPr lang="en-US" sz="1800" dirty="0"/>
              <a:t>In the left sidebar, click </a:t>
            </a:r>
            <a:r>
              <a:rPr lang="en-US" sz="1800" b="1" dirty="0"/>
              <a:t>Manage access</a:t>
            </a:r>
            <a:r>
              <a:rPr lang="en-US" sz="1800" dirty="0" smtClean="0"/>
              <a:t>.</a:t>
            </a: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500" dirty="0" smtClean="0"/>
              <a:t>Give access for collaborators Cont. </a:t>
            </a:r>
            <a:endParaRPr lang="en-US" sz="2500" dirty="0"/>
          </a:p>
        </p:txBody>
      </p:sp>
      <p:pic>
        <p:nvPicPr>
          <p:cNvPr id="4098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1231" r="-162" b="1231"/>
          <a:stretch/>
        </p:blipFill>
        <p:spPr bwMode="auto">
          <a:xfrm>
            <a:off x="6976997" y="87682"/>
            <a:ext cx="2167003" cy="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9618"/>
            <a:ext cx="9144000" cy="25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2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919667"/>
            <a:ext cx="2658112" cy="2734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indent="-342900">
              <a:buFont typeface="+mj-lt"/>
              <a:buAutoNum type="arabicPeriod"/>
            </a:pPr>
            <a:r>
              <a:rPr lang="en-US" sz="2000" dirty="0" smtClean="0"/>
              <a:t>It may require you to enter your password</a:t>
            </a:r>
          </a:p>
          <a:p>
            <a:pPr marL="495300" indent="-342900">
              <a:buFont typeface="+mj-lt"/>
              <a:buAutoNum type="arabicPeriod"/>
            </a:pPr>
            <a:r>
              <a:rPr lang="en-US" sz="2000" dirty="0"/>
              <a:t>click </a:t>
            </a:r>
            <a:r>
              <a:rPr lang="en-US" sz="2000" b="1" dirty="0" smtClean="0"/>
              <a:t>Invite collaborator </a:t>
            </a:r>
          </a:p>
          <a:p>
            <a:pPr marL="495300" indent="-342900">
              <a:buFont typeface="+mj-lt"/>
              <a:buAutoNum type="arabicPeriod"/>
            </a:pPr>
            <a:r>
              <a:rPr lang="en-US" sz="2000" dirty="0" smtClean="0"/>
              <a:t>In </a:t>
            </a:r>
            <a:r>
              <a:rPr lang="en-US" sz="2000" dirty="0"/>
              <a:t>the search field, start typing the name of person you want to invite, then click a name in the list of matches.</a:t>
            </a:r>
            <a:endParaRPr lang="en-US" sz="2000" dirty="0" smtClean="0"/>
          </a:p>
          <a:p>
            <a:pPr marL="495300" indent="-342900">
              <a:buFont typeface="+mj-lt"/>
              <a:buAutoNum type="arabicPeriod"/>
            </a:pP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500" dirty="0" smtClean="0"/>
              <a:t>Give access for collaborators Cont. </a:t>
            </a:r>
            <a:endParaRPr lang="en-US" sz="2500" dirty="0"/>
          </a:p>
        </p:txBody>
      </p:sp>
      <p:pic>
        <p:nvPicPr>
          <p:cNvPr id="4098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1231" r="-162" b="1231"/>
          <a:stretch/>
        </p:blipFill>
        <p:spPr bwMode="auto">
          <a:xfrm>
            <a:off x="6976997" y="87682"/>
            <a:ext cx="2167003" cy="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611" y="2053201"/>
            <a:ext cx="6166389" cy="309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/>
        </p:nvSpPr>
        <p:spPr>
          <a:xfrm>
            <a:off x="481038" y="427750"/>
            <a:ext cx="8181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  <a:sym typeface="Raleway"/>
              </a:rPr>
              <a:t>What is repository?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i="0" u="none" strike="noStrike" cap="none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  <a:sym typeface="Raleway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49388" y="1634769"/>
            <a:ext cx="6273812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A repository contains all of your project's files and each file's revision history. You can discuss and manage your project's work within the repository.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95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08902" y="1981200"/>
            <a:ext cx="3507434" cy="19611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It can appear in the search like the image below: </a:t>
            </a: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500" dirty="0" smtClean="0"/>
              <a:t>Give access for collaborators Cont. </a:t>
            </a:r>
            <a:endParaRPr lang="en-US" sz="2500" dirty="0"/>
          </a:p>
        </p:txBody>
      </p:sp>
      <p:pic>
        <p:nvPicPr>
          <p:cNvPr id="4098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1231" r="-162" b="1231"/>
          <a:stretch/>
        </p:blipFill>
        <p:spPr bwMode="auto">
          <a:xfrm>
            <a:off x="6976997" y="87682"/>
            <a:ext cx="2167003" cy="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207993"/>
            <a:ext cx="51816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7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25835" y="1211350"/>
            <a:ext cx="4940432" cy="19611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Finally, You can found invitations in the bottom of the screen</a:t>
            </a:r>
            <a:r>
              <a:rPr lang="mr-IN" sz="2400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500" dirty="0" smtClean="0"/>
              <a:t>Give access for collaborators Cont. </a:t>
            </a:r>
            <a:endParaRPr lang="en-US" sz="2500" dirty="0"/>
          </a:p>
        </p:txBody>
      </p:sp>
      <p:pic>
        <p:nvPicPr>
          <p:cNvPr id="4098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" t="1231" r="-162" b="1231"/>
          <a:stretch/>
        </p:blipFill>
        <p:spPr bwMode="auto">
          <a:xfrm>
            <a:off x="6976997" y="87682"/>
            <a:ext cx="2167003" cy="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3632"/>
            <a:ext cx="9144000" cy="246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7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" dirty="0" smtClean="0"/>
              <a:t>Thank </a:t>
            </a:r>
            <a:r>
              <a:rPr lang="en" dirty="0"/>
              <a:t>you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74" name="Picture 2" descr="https://lh6.googleusercontent.com/gpAYAZ8olkF5Q8ViNMDstN2brMqjt10eZFrGDGtWLCxMPGU2NZyxcC26r8IPzPZ3DpzU6ZtIiIhvfESl0aKCmsHbY_wKy5SXHqvbIcquSPoCg06u4X7XMZRqssr5ufXHIbo-bn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00" t="-19589" r="-17600" b="-19589"/>
          <a:stretch/>
        </p:blipFill>
        <p:spPr bwMode="auto">
          <a:xfrm>
            <a:off x="6499217" y="0"/>
            <a:ext cx="2920354" cy="85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/>
        </p:nvSpPr>
        <p:spPr>
          <a:xfrm>
            <a:off x="481038" y="427750"/>
            <a:ext cx="8181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Some tips you must know</a:t>
            </a:r>
            <a:r>
              <a:rPr lang="mr-IN" sz="6000" i="0" u="none" strike="noStrike" cap="none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…</a:t>
            </a:r>
            <a:endParaRPr sz="600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772" y="1375601"/>
            <a:ext cx="3304436" cy="33044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0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500" y="1211350"/>
            <a:ext cx="3275470" cy="1957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1- Sign up from 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here</a:t>
            </a:r>
            <a:endParaRPr lang="en-US" sz="1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2- Fill your data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3-  </a:t>
            </a:r>
            <a:r>
              <a:rPr lang="en-US" sz="1600" dirty="0" err="1" smtClean="0">
                <a:latin typeface="Times New Roman" charset="0"/>
                <a:ea typeface="Times New Roman" charset="0"/>
                <a:cs typeface="Times New Roman" charset="0"/>
              </a:rPr>
              <a:t>Yopy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!! You are in the dashboard now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4- Click on create repository </a:t>
            </a:r>
            <a:endParaRPr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Signup &amp; Login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46" y="0"/>
            <a:ext cx="3497077" cy="2594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67" y="2594605"/>
            <a:ext cx="6448588" cy="34053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3638725" cy="2408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1- Repository name can’t have spaces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2- You can make it private and share it with your team only “Recommended for private work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3-  You can make it public for anyone to see </a:t>
            </a: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Creating Repo Tips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224" y="893650"/>
            <a:ext cx="5143104" cy="2892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3638725" cy="968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1- Once you click on create you will see this screenshot</a:t>
            </a:r>
            <a:r>
              <a:rPr lang="mr-IN" sz="1600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16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Creating Repo Tips Cont.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26320"/>
          <a:stretch/>
        </p:blipFill>
        <p:spPr>
          <a:xfrm>
            <a:off x="0" y="1938596"/>
            <a:ext cx="9144000" cy="3204904"/>
          </a:xfrm>
          <a:prstGeom prst="rect">
            <a:avLst/>
          </a:prstGeom>
        </p:spPr>
      </p:pic>
      <p:sp>
        <p:nvSpPr>
          <p:cNvPr id="6" name="Google Shape;159;p40"/>
          <p:cNvSpPr txBox="1">
            <a:spLocks/>
          </p:cNvSpPr>
          <p:nvPr/>
        </p:nvSpPr>
        <p:spPr>
          <a:xfrm rot="248847">
            <a:off x="4392989" y="725844"/>
            <a:ext cx="3638725" cy="96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Don’t worry !! Every single line will be explained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5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  <p:bldP spid="6" grpI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3638725" cy="2408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1- You need to access the file in your PC by doing this: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   1.1 Open terminal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    1.2 Type cd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    1.3 Drag the folder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sz="16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Creating Repo Tips Cont.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5" t="9012" r="11676"/>
          <a:stretch/>
        </p:blipFill>
        <p:spPr>
          <a:xfrm>
            <a:off x="2227404" y="2204580"/>
            <a:ext cx="8077571" cy="36129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319499" y="1211350"/>
            <a:ext cx="6206561" cy="1494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Now you have an access on the file: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1. Write </a:t>
            </a:r>
            <a:r>
              <a:rPr lang="en-US" sz="1600" dirty="0" err="1" smtClean="0">
                <a:latin typeface="Times New Roman" charset="0"/>
                <a:ea typeface="Times New Roman" charset="0"/>
                <a:cs typeface="Times New Roman" charset="0"/>
              </a:rPr>
              <a:t>git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600" dirty="0" err="1" smtClean="0">
                <a:latin typeface="Times New Roman" charset="0"/>
                <a:ea typeface="Times New Roman" charset="0"/>
                <a:cs typeface="Times New Roman" charset="0"/>
              </a:rPr>
              <a:t>init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 on the terminal “To initialize an empty Repo”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2. Type </a:t>
            </a:r>
            <a:r>
              <a:rPr lang="es-ES_tradnl" sz="1600" dirty="0" err="1"/>
              <a:t>ls</a:t>
            </a:r>
            <a:r>
              <a:rPr lang="es-ES_tradnl" sz="1600" dirty="0"/>
              <a:t> </a:t>
            </a:r>
            <a:r>
              <a:rPr lang="es-ES_tradnl" sz="1600" dirty="0" smtClean="0"/>
              <a:t>–a “To show </a:t>
            </a:r>
            <a:r>
              <a:rPr lang="es-ES_tradnl" sz="1600" dirty="0" err="1"/>
              <a:t>a</a:t>
            </a:r>
            <a:r>
              <a:rPr lang="es-ES_tradnl" sz="1600" dirty="0" err="1" smtClean="0"/>
              <a:t>ll</a:t>
            </a:r>
            <a:r>
              <a:rPr lang="es-ES_tradnl" sz="1600" dirty="0" smtClean="0"/>
              <a:t> files”</a:t>
            </a:r>
            <a:endParaRPr lang="es-ES_tradnl" sz="1600" dirty="0"/>
          </a:p>
        </p:txBody>
      </p:sp>
      <p:sp>
        <p:nvSpPr>
          <p:cNvPr id="4" name="Google Shape;151;p39"/>
          <p:cNvSpPr txBox="1">
            <a:spLocks/>
          </p:cNvSpPr>
          <p:nvPr/>
        </p:nvSpPr>
        <p:spPr>
          <a:xfrm>
            <a:off x="162838" y="575950"/>
            <a:ext cx="8559012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smtClean="0"/>
              <a:t>Creating Repo Tips Cont.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68" y="2505206"/>
            <a:ext cx="7248835" cy="3897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89482"/>
            <a:ext cx="2164080" cy="6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23B1DC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3">
      <a:dk1>
        <a:srgbClr val="2A2D34"/>
      </a:dk1>
      <a:lt1>
        <a:srgbClr val="FFFFFF"/>
      </a:lt1>
      <a:dk2>
        <a:srgbClr val="2A2D34"/>
      </a:dk2>
      <a:lt2>
        <a:srgbClr val="FFFFFF"/>
      </a:lt2>
      <a:accent1>
        <a:srgbClr val="28CDFF"/>
      </a:accent1>
      <a:accent2>
        <a:srgbClr val="23B1DC"/>
      </a:accent2>
      <a:accent3>
        <a:srgbClr val="1E9EC5"/>
      </a:accent3>
      <a:accent4>
        <a:srgbClr val="1880A0"/>
      </a:accent4>
      <a:accent5>
        <a:srgbClr val="146983"/>
      </a:accent5>
      <a:accent6>
        <a:srgbClr val="105165"/>
      </a:accent6>
      <a:hlink>
        <a:srgbClr val="28CDFF"/>
      </a:hlink>
      <a:folHlink>
        <a:srgbClr val="28C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865</Words>
  <Application>Microsoft Macintosh PowerPoint</Application>
  <PresentationFormat>On-screen Show (16:9)</PresentationFormat>
  <Paragraphs>108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Calibri</vt:lpstr>
      <vt:lpstr>Helvetica Neue</vt:lpstr>
      <vt:lpstr>Lato</vt:lpstr>
      <vt:lpstr>Merriweather Sans</vt:lpstr>
      <vt:lpstr>Open Sans</vt:lpstr>
      <vt:lpstr>Open Sans Light</vt:lpstr>
      <vt:lpstr>Proxima Nova</vt:lpstr>
      <vt:lpstr>Raleway</vt:lpstr>
      <vt:lpstr>Roboto</vt:lpstr>
      <vt:lpstr>Times New Roman</vt:lpstr>
      <vt:lpstr>Arial</vt:lpstr>
      <vt:lpstr>Swiss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  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318180174</cp:lastModifiedBy>
  <cp:revision>41</cp:revision>
  <dcterms:modified xsi:type="dcterms:W3CDTF">2021-09-19T21:48:27Z</dcterms:modified>
</cp:coreProperties>
</file>